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4" r:id="rId9"/>
    <p:sldId id="345" r:id="rId10"/>
    <p:sldId id="346" r:id="rId11"/>
    <p:sldId id="348" r:id="rId12"/>
    <p:sldId id="343" r:id="rId13"/>
    <p:sldId id="337" r:id="rId14"/>
    <p:sldId id="339" r:id="rId15"/>
    <p:sldId id="340" r:id="rId16"/>
    <p:sldId id="349" r:id="rId17"/>
    <p:sldId id="338" r:id="rId18"/>
    <p:sldId id="341" r:id="rId19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806"/>
    <p:restoredTop sz="94658"/>
  </p:normalViewPr>
  <p:slideViewPr>
    <p:cSldViewPr>
      <p:cViewPr>
        <p:scale>
          <a:sx n="90" d="100"/>
          <a:sy n="90" d="100"/>
        </p:scale>
        <p:origin x="1672" y="176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Relationship Id="rId7" Type="http://schemas.openxmlformats.org/officeDocument/2006/relationships/image" Target="../media/image1.png"  /><Relationship Id="rId8" Type="http://schemas.openxmlformats.org/officeDocument/2006/relationships/image" Target="../media/image2.jpe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45.png"  /><Relationship Id="rId11" Type="http://schemas.openxmlformats.org/officeDocument/2006/relationships/image" Target="../media/image46.png"  /><Relationship Id="rId12" Type="http://schemas.openxmlformats.org/officeDocument/2006/relationships/image" Target="../media/image47.png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C:\Users\&#51221;&#51452;&#55148;\Videos\&#54868;&#47732;%20&#45433;&#54868;\&#54868;&#47732;%20&#45433;&#54868;%20&#51473;%202025-12-17%20011905.mp4" TargetMode="External" /><Relationship Id="rId3" Type="http://schemas.microsoft.com/office/2007/relationships/media" Target="file:///C:\Users\&#51221;&#51452;&#55148;\Videos\&#54868;&#47732;%20&#45433;&#54868;\&#54868;&#47732;%20&#45433;&#54868;%20&#51473;%202025-12-17%20011905.mp4" TargetMode="External" /><Relationship Id="rId4" Type="http://schemas.openxmlformats.org/officeDocument/2006/relationships/image" Target="../media/image4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C:\Users\&#51221;&#51452;&#55148;\Videos\&#54868;&#47732;%20&#45433;&#54868;\&#54868;&#47732;%20&#45433;&#54868;%20&#51473;%202025-12-17%20012128.mp4" TargetMode="External" /><Relationship Id="rId3" Type="http://schemas.microsoft.com/office/2007/relationships/media" Target="file:///C:\Users\&#51221;&#51452;&#55148;\Videos\&#54868;&#47732;%20&#45433;&#54868;\&#54868;&#47732;%20&#45433;&#54868;%20&#51473;%202025-12-17%20012128.mp4" TargetMode="External" /><Relationship Id="rId4" Type="http://schemas.openxmlformats.org/officeDocument/2006/relationships/image" Target="../media/image49.png"  /><Relationship Id="rId5" Type="http://schemas.openxmlformats.org/officeDocument/2006/relationships/video" Target="file:///C:\Users\&#51221;&#51452;&#55148;\Videos\&#54868;&#47732;%20&#45433;&#54868;\&#54868;&#47732;%20&#45433;&#54868;%20&#51473;%202025-12-17%20014851.mp4" TargetMode="External" /><Relationship Id="rId6" Type="http://schemas.microsoft.com/office/2007/relationships/media" Target="file:///C:\Users\&#51221;&#51452;&#55148;\Videos\&#54868;&#47732;%20&#45433;&#54868;\&#54868;&#47732;%20&#45433;&#54868;%20&#51473;%202025-12-17%20014851.mp4" TargetMode="External" /><Relationship Id="rId7" Type="http://schemas.openxmlformats.org/officeDocument/2006/relationships/image" Target="../media/image5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20.png"  /><Relationship Id="rId17" Type="http://schemas.openxmlformats.org/officeDocument/2006/relationships/image" Target="../media/image21.png"  /><Relationship Id="rId18" Type="http://schemas.openxmlformats.org/officeDocument/2006/relationships/image" Target="../media/image22.png"  /><Relationship Id="rId19" Type="http://schemas.openxmlformats.org/officeDocument/2006/relationships/image" Target="../media/image23.png"  /><Relationship Id="rId2" Type="http://schemas.openxmlformats.org/officeDocument/2006/relationships/image" Target="../media/image6.png"  /><Relationship Id="rId20" Type="http://schemas.openxmlformats.org/officeDocument/2006/relationships/image" Target="../media/image24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1.png"  /><Relationship Id="rId3" Type="http://schemas.openxmlformats.org/officeDocument/2006/relationships/image" Target="../media/image25.png"  /><Relationship Id="rId4" Type="http://schemas.openxmlformats.org/officeDocument/2006/relationships/image" Target="../media/image3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657753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3600" spc="-5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lang="ko-KR" altLang="en-US" sz="3600" spc="-5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lvl="0">
              <a:lnSpc>
                <a:spcPct val="100000"/>
              </a:lnSpc>
              <a:spcBef>
                <a:spcPts val="35"/>
              </a:spcBef>
              <a:defRPr/>
            </a:pPr>
            <a:r>
              <a:rPr lang="ko-KR" altLang="en-US" sz="3600" spc="-5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3600" i="1" spc="-5">
                <a:solidFill>
                  <a:srgbClr val="ff0000"/>
                </a:solidFill>
                <a:latin typeface="Times New Roman"/>
                <a:cs typeface="Times New Roman"/>
              </a:rPr>
              <a:t>스마트 이미지 블로그 기반 객체 감지 자동 게시 시스템 </a:t>
            </a:r>
            <a:endParaRPr lang="en-US" altLang="ko-KR" sz="3600" i="1" spc="-5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4623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400" spc="-5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>
                <a:solidFill>
                  <a:srgbClr val="ffffff"/>
                </a:solidFill>
                <a:latin typeface="Times New Roman"/>
                <a:cs typeface="Times New Roman"/>
              </a:rPr>
              <a:t>2020105660</a:t>
            </a:r>
            <a:endParaRPr lang="ko-KR" altLang="en-US" sz="2400" spc="-5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400" spc="-5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>
                <a:solidFill>
                  <a:srgbClr val="ffffff"/>
                </a:solidFill>
                <a:latin typeface="Times New Roman"/>
                <a:cs typeface="Times New Roman"/>
              </a:rPr>
              <a:t> 정주희</a:t>
            </a:r>
            <a:endParaRPr lang="ko-KR" altLang="en-US" sz="2400" spc="-5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428750"/>
          </a:xfrm>
        </p:spPr>
        <p:txBody>
          <a:bodyPr/>
          <a:lstStyle/>
          <a:p>
            <a:pPr marL="12065" lvl="0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2-1.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사용자 보안 기능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보안키를 이용한 로그인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,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공통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233680" lvl="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wjdwngml1001.pythonanywhere.com/admin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에 접속하여  설정한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master id/pw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로 로그인하여 사이트를 관리할 수 있다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.</a:t>
            </a: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lvl="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200150"/>
          </a:xfrm>
        </p:spPr>
        <p:txBody>
          <a:bodyPr/>
          <a:lstStyle/>
          <a:p>
            <a:pPr marL="12065" lvl="0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2-2. Image Blog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및 관리 기능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공통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,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일부 확장 기능 가능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12065" lvl="0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-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서버에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Post 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된 이미지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(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제목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,text,date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등 포함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)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이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blog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형식처럼 나열되어 있고 오른쪽 상단에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+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를 눌러 서버에 직접 업로드 가능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. 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게시물 저장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/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조회 기능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lvl="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1019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vl="0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2-3.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게시를 위한 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HTTP Restfull API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제공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공통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12065" lvl="0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-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api_root/Post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에 접속하여 서버에 게시된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ImageList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를 확인할 수 있다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.</a:t>
            </a:r>
            <a:endParaRPr lang="en-US" altLang="ko-KR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lvl="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 kern="0">
              <a:latin typeface="+mn-ea"/>
              <a:cs typeface="굴림"/>
            </a:endParaRPr>
          </a:p>
          <a:p>
            <a:pPr lvl="0" latinLnBrk="0">
              <a:defRPr/>
            </a:pPr>
            <a:endParaRPr kumimoji="1" lang="ko-KR" altLang="en-US" sz="800" kern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552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vl="0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2-4. Image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목록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,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획득을 위한 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HTTP Restfull API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제공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신규 추가 필요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ko-KR" altLang="en-US" sz="800" kern="0">
              <a:latin typeface="+mn-ea"/>
              <a:cs typeface="굴림"/>
            </a:endParaRPr>
          </a:p>
          <a:p>
            <a:pPr lvl="0" latinLnBrk="0">
              <a:defRPr/>
            </a:pPr>
            <a:endParaRPr kumimoji="1" lang="ko-KR" altLang="en-US" sz="800" ker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3861" y="2289659"/>
            <a:ext cx="2043545" cy="15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67000" y="2286000"/>
            <a:ext cx="2047806" cy="15276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905000"/>
            <a:ext cx="1981200" cy="193335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096000" y="2133600"/>
            <a:ext cx="228600" cy="1524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50305" y="4599314"/>
            <a:ext cx="2669495" cy="21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19175"/>
          </a:xfrm>
        </p:spPr>
        <p:txBody>
          <a:bodyPr/>
          <a:lstStyle/>
          <a:p>
            <a:pPr marL="12065" lvl="0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3.1. Image list view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기능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공통 기능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,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개별 제안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12065" lvl="0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-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pythonanywhere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서버에 업로드된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image list view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를 최신 순으로 보여준다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(RecyclerView)</a:t>
            </a: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lvl="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914400"/>
          </a:xfrm>
        </p:spPr>
        <p:txBody>
          <a:bodyPr/>
          <a:lstStyle/>
          <a:p>
            <a:pPr marL="12065" lvl="0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3.2. Image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목록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,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획득을 위한 </a:t>
            </a: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HTTP Restfull API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사용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신규 추가 필요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ko-KR" altLang="en-US" sz="1400" i="1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lvl="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서버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API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에서 게시물 목록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JSON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을 받아와 리스트로 표시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130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vl="0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3.3.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공통기능 및 추가기능을 활용한 사용자 시나리오 및 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UI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제공 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신규 추가 필요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12065" lvl="0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-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새로운 이미지 게시 버튼을 눌러 카메라를 열고 사진을 찍어 업로드하면 서버에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Post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된다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.</a:t>
            </a:r>
            <a:endParaRPr lang="en-US" altLang="ko-KR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12065" lvl="0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-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이미지를 누르면 상세페이지로 이동하고 제목 및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text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를 수정할 수 있으며 이미지 삭제도 가능하다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.</a:t>
            </a:r>
            <a:endParaRPr lang="ko-KR" altLang="en-US" sz="800" kern="0">
              <a:latin typeface="+mn-ea"/>
              <a:cs typeface="굴림"/>
            </a:endParaRPr>
          </a:p>
          <a:p>
            <a:pPr lvl="0" latinLnBrk="0">
              <a:defRPr/>
            </a:pPr>
            <a:endParaRPr kumimoji="1" lang="ko-KR" altLang="en-US" sz="800" kern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vl="0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3-4.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기타 추가 기능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12065" lvl="0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-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사진 업로드 후 자동 동기화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lvl="0" latinLnBrk="0">
              <a:defRPr/>
            </a:pPr>
            <a:endParaRPr kumimoji="1" lang="en-US" altLang="ko-KR" sz="800" ker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1747" y="1752600"/>
            <a:ext cx="1870452" cy="21665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71600" y="2362200"/>
            <a:ext cx="381000" cy="30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95400" y="3276600"/>
            <a:ext cx="381000" cy="15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2329" y="2209800"/>
            <a:ext cx="3631670" cy="16359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5638800"/>
            <a:ext cx="1095527" cy="4001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47800" y="5252007"/>
            <a:ext cx="1295400" cy="16059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43200" y="5205337"/>
            <a:ext cx="1295400" cy="16526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15200" y="4191000"/>
            <a:ext cx="1345622" cy="533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86365" y="4724400"/>
            <a:ext cx="1476634" cy="4392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038600" y="5294923"/>
            <a:ext cx="1828800" cy="15630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838481" y="5689168"/>
            <a:ext cx="1476719" cy="11688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286258" y="5638800"/>
            <a:ext cx="1719384" cy="12191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715209" y="6172104"/>
            <a:ext cx="1190791" cy="6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 lvl="0">
              <a:spcBef>
                <a:spcPts val="104"/>
              </a:spcBef>
              <a:defRPr/>
            </a:pPr>
            <a:r>
              <a:rPr lang="ko-KR" altLang="en-US" sz="2000"/>
              <a:t>기능</a:t>
            </a:r>
            <a:r>
              <a:rPr lang="en-US" altLang="ko-KR" sz="2000" i="1">
                <a:solidFill>
                  <a:srgbClr val="ff0000"/>
                </a:solidFill>
              </a:rPr>
              <a:t>(</a:t>
            </a:r>
            <a:r>
              <a:rPr lang="ko-KR" altLang="en-US" sz="2000" i="1">
                <a:solidFill>
                  <a:srgbClr val="ff0000"/>
                </a:solidFill>
              </a:rPr>
              <a:t>부족한 설명 추가</a:t>
            </a:r>
            <a:r>
              <a:rPr lang="en-US" altLang="ko-KR" sz="2000" i="1">
                <a:solidFill>
                  <a:srgbClr val="ff0000"/>
                </a:solidFill>
              </a:rPr>
              <a:t>,</a:t>
            </a:r>
            <a:r>
              <a:rPr lang="ko-KR" altLang="en-US" sz="2000" i="1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>
                <a:solidFill>
                  <a:srgbClr val="ff0000"/>
                </a:solidFill>
              </a:rPr>
              <a:t>,</a:t>
            </a:r>
            <a:r>
              <a:rPr lang="ko-KR" altLang="en-US" sz="2000" i="1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>
                <a:solidFill>
                  <a:srgbClr val="ff0000"/>
                </a:solidFill>
              </a:rPr>
              <a:t>)</a:t>
            </a:r>
            <a:endParaRPr lang="en-US" altLang="ko-KR" sz="2000" i="1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4361583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Edge System</a:t>
            </a:r>
            <a:endParaRPr lang="en-US" altLang="ko-KR" sz="20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카메라 영상 입력을 받아 </a:t>
            </a:r>
            <a:r>
              <a:rPr lang="en-US" altLang="ko-KR" sz="1800">
                <a:latin typeface="+mn-ea"/>
                <a:cs typeface="굴림"/>
              </a:rPr>
              <a:t>YOLO</a:t>
            </a:r>
            <a:r>
              <a:rPr lang="ko-KR" altLang="en-US" sz="1800">
                <a:latin typeface="+mn-ea"/>
                <a:cs typeface="굴림"/>
              </a:rPr>
              <a:t>로 객체 검출</a:t>
            </a:r>
            <a:endParaRPr lang="ko-KR" altLang="en-US" sz="1800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Change Detection</a:t>
            </a:r>
            <a:r>
              <a:rPr lang="ko-KR" altLang="en-US" sz="1800">
                <a:latin typeface="+mn-ea"/>
                <a:cs typeface="굴림"/>
              </a:rPr>
              <a:t>으로 새 이벤트만 선별</a:t>
            </a:r>
            <a:endParaRPr lang="ko-KR" altLang="en-US" sz="1800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이미지를 캡쳐해 </a:t>
            </a:r>
            <a:r>
              <a:rPr lang="en-US" altLang="ko-KR" sz="1800">
                <a:latin typeface="+mn-ea"/>
                <a:cs typeface="굴림"/>
              </a:rPr>
              <a:t>REST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API</a:t>
            </a:r>
            <a:r>
              <a:rPr lang="ko-KR" altLang="en-US" sz="1800">
                <a:latin typeface="+mn-ea"/>
                <a:cs typeface="굴림"/>
              </a:rPr>
              <a:t>로 서버에 자동 게시</a:t>
            </a:r>
            <a:endParaRPr lang="ko-KR" altLang="en-US" sz="1800">
              <a:latin typeface="+mn-ea"/>
              <a:cs typeface="굴림"/>
            </a:endParaRPr>
          </a:p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en-US" altLang="ko-KR" spc="-5">
                <a:solidFill>
                  <a:srgbClr val="558ed5"/>
                </a:solidFill>
                <a:latin typeface="+mn-ea"/>
                <a:cs typeface="맑은 고딕"/>
              </a:rPr>
              <a:t>Django Server</a:t>
            </a:r>
            <a:endParaRPr lang="en-US" altLang="ko-KR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업로드된 이미지를 서버 </a:t>
            </a:r>
            <a:r>
              <a:rPr lang="en-US" altLang="ko-KR">
                <a:latin typeface="+mn-ea"/>
                <a:cs typeface="굴림"/>
              </a:rPr>
              <a:t>DB</a:t>
            </a:r>
            <a:r>
              <a:rPr lang="ko-KR" altLang="en-US">
                <a:latin typeface="+mn-ea"/>
                <a:cs typeface="굴림"/>
              </a:rPr>
              <a:t>에 저장하고 웹</a:t>
            </a:r>
            <a:r>
              <a:rPr lang="en-US" altLang="ko-KR">
                <a:latin typeface="+mn-ea"/>
                <a:cs typeface="굴림"/>
              </a:rPr>
              <a:t>/</a:t>
            </a:r>
            <a:r>
              <a:rPr lang="ko-KR" altLang="en-US">
                <a:latin typeface="+mn-ea"/>
                <a:cs typeface="굴림"/>
              </a:rPr>
              <a:t>앱이 접근할 수 있도록 </a:t>
            </a:r>
            <a:r>
              <a:rPr lang="en-US" altLang="ko-KR">
                <a:latin typeface="+mn-ea"/>
                <a:cs typeface="굴림"/>
              </a:rPr>
              <a:t>REST</a:t>
            </a:r>
            <a:r>
              <a:rPr lang="ko-KR" altLang="en-US">
                <a:latin typeface="+mn-ea"/>
                <a:cs typeface="굴림"/>
              </a:rPr>
              <a:t> </a:t>
            </a:r>
            <a:r>
              <a:rPr lang="en-US" altLang="ko-KR">
                <a:latin typeface="+mn-ea"/>
                <a:cs typeface="굴림"/>
              </a:rPr>
              <a:t>API</a:t>
            </a:r>
            <a:r>
              <a:rPr lang="ko-KR" altLang="en-US">
                <a:latin typeface="+mn-ea"/>
                <a:cs typeface="굴림"/>
              </a:rPr>
              <a:t>로 제공</a:t>
            </a:r>
            <a:endParaRPr lang="ko-KR" altLang="en-US">
              <a:latin typeface="+mn-ea"/>
              <a:cs typeface="굴림"/>
            </a:endParaRPr>
          </a:p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en-US" altLang="ko-KR" spc="-5">
                <a:solidFill>
                  <a:srgbClr val="558ed5"/>
                </a:solidFill>
                <a:latin typeface="+mn-ea"/>
                <a:cs typeface="맑은 고딕"/>
              </a:rPr>
              <a:t>Edge System </a:t>
            </a:r>
            <a:endParaRPr lang="en-US" altLang="ko-KR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서버에서 게시물을 받아 목록</a:t>
            </a:r>
            <a:r>
              <a:rPr lang="en-US" altLang="ko-KR">
                <a:latin typeface="+mn-ea"/>
                <a:cs typeface="굴림"/>
              </a:rPr>
              <a:t>/</a:t>
            </a:r>
            <a:r>
              <a:rPr lang="ko-KR" altLang="en-US">
                <a:latin typeface="+mn-ea"/>
                <a:cs typeface="굴림"/>
              </a:rPr>
              <a:t>상세 </a:t>
            </a:r>
            <a:r>
              <a:rPr lang="en-US" altLang="ko-KR">
                <a:latin typeface="+mn-ea"/>
                <a:cs typeface="굴림"/>
              </a:rPr>
              <a:t>UI</a:t>
            </a:r>
            <a:r>
              <a:rPr lang="ko-KR" altLang="en-US">
                <a:latin typeface="+mn-ea"/>
                <a:cs typeface="굴림"/>
              </a:rPr>
              <a:t>로 보여준다</a:t>
            </a:r>
            <a:r>
              <a:rPr lang="en-US" altLang="ko-KR">
                <a:latin typeface="+mn-ea"/>
                <a:cs typeface="굴림"/>
              </a:rPr>
              <a:t>.</a:t>
            </a:r>
            <a:endParaRPr lang="en-US" altLang="ko-KR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사용자가 최신 게시물을 빠르게 확인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게시물 수정 및 삭제 가능 </a:t>
            </a:r>
            <a:r>
              <a:rPr lang="en-US" altLang="ko-KR">
                <a:latin typeface="+mn-ea"/>
                <a:cs typeface="굴림"/>
              </a:rPr>
              <a:t>+</a:t>
            </a:r>
            <a:r>
              <a:rPr lang="ko-KR" altLang="en-US">
                <a:latin typeface="+mn-ea"/>
                <a:cs typeface="굴림"/>
              </a:rPr>
              <a:t> 동기화</a:t>
            </a:r>
            <a:endParaRPr lang="ko-KR" altLang="en-US">
              <a:latin typeface="+mn-ea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5304558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시나리오</a:t>
            </a: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1(</a:t>
            </a: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영상에 포함</a:t>
            </a: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20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1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.Edge</a:t>
            </a:r>
            <a:r>
              <a:rPr lang="ko-KR" altLang="en-US" sz="1800">
                <a:latin typeface="+mn-ea"/>
                <a:cs typeface="굴림"/>
              </a:rPr>
              <a:t> 카메라에 사람 등장</a:t>
            </a:r>
            <a:endParaRPr lang="ko-KR" altLang="en-US" sz="1800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2.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YOLO</a:t>
            </a:r>
            <a:r>
              <a:rPr lang="ko-KR" altLang="en-US" sz="1800">
                <a:latin typeface="+mn-ea"/>
                <a:cs typeface="굴림"/>
              </a:rPr>
              <a:t>가 </a:t>
            </a:r>
            <a:r>
              <a:rPr lang="en-US" altLang="ko-KR" sz="1800">
                <a:latin typeface="+mn-ea"/>
                <a:cs typeface="굴림"/>
              </a:rPr>
              <a:t>person </a:t>
            </a:r>
            <a:r>
              <a:rPr lang="ko-KR" altLang="en-US" sz="1800">
                <a:latin typeface="+mn-ea"/>
                <a:cs typeface="굴림"/>
              </a:rPr>
              <a:t>검출</a:t>
            </a:r>
            <a:endParaRPr lang="ko-KR" altLang="en-US" sz="1800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3.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Change Detection</a:t>
            </a:r>
            <a:r>
              <a:rPr lang="ko-KR" altLang="en-US" sz="1800">
                <a:latin typeface="+mn-ea"/>
                <a:cs typeface="굴림"/>
              </a:rPr>
              <a:t>이 새 등장으로 판단</a:t>
            </a:r>
            <a:endParaRPr lang="ko-KR" altLang="en-US" sz="1800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4.</a:t>
            </a:r>
            <a:r>
              <a:rPr lang="ko-KR" altLang="en-US" sz="1800">
                <a:latin typeface="+mn-ea"/>
                <a:cs typeface="굴림"/>
              </a:rPr>
              <a:t> 서버로 이미지 </a:t>
            </a:r>
            <a:r>
              <a:rPr lang="en-US" altLang="ko-KR" sz="1800">
                <a:latin typeface="+mn-ea"/>
                <a:cs typeface="굴림"/>
              </a:rPr>
              <a:t>+</a:t>
            </a:r>
            <a:r>
              <a:rPr lang="ko-KR" altLang="en-US" sz="1800">
                <a:latin typeface="+mn-ea"/>
                <a:cs typeface="굴림"/>
              </a:rPr>
              <a:t> 정보 </a:t>
            </a:r>
            <a:r>
              <a:rPr lang="en-US" altLang="ko-KR" sz="1800">
                <a:latin typeface="+mn-ea"/>
                <a:cs typeface="굴림"/>
              </a:rPr>
              <a:t>+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LLM</a:t>
            </a:r>
            <a:r>
              <a:rPr lang="ko-KR" altLang="en-US" sz="1800">
                <a:latin typeface="+mn-ea"/>
                <a:cs typeface="굴림"/>
              </a:rPr>
              <a:t> 기반 이미지 설명 자동 </a:t>
            </a:r>
            <a:r>
              <a:rPr lang="en-US" altLang="ko-KR" sz="1800">
                <a:latin typeface="+mn-ea"/>
                <a:cs typeface="굴림"/>
              </a:rPr>
              <a:t>POST</a:t>
            </a:r>
            <a:r>
              <a:rPr lang="ko-KR" altLang="en-US" sz="1800">
                <a:latin typeface="+mn-ea"/>
                <a:cs typeface="굴림"/>
              </a:rPr>
              <a:t> </a:t>
            </a:r>
            <a:endParaRPr lang="ko-KR" altLang="en-US" sz="1800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5.</a:t>
            </a:r>
            <a:r>
              <a:rPr lang="ko-KR" altLang="en-US" sz="1800">
                <a:latin typeface="+mn-ea"/>
                <a:cs typeface="굴림"/>
              </a:rPr>
              <a:t> 사용자가 앱 동기화</a:t>
            </a:r>
            <a:r>
              <a:rPr lang="en-US" altLang="ko-KR" sz="1800">
                <a:latin typeface="+mn-ea"/>
                <a:cs typeface="굴림"/>
              </a:rPr>
              <a:t>/pythonanywhere</a:t>
            </a:r>
            <a:r>
              <a:rPr lang="ko-KR" altLang="en-US" sz="1800">
                <a:latin typeface="+mn-ea"/>
                <a:cs typeface="굴림"/>
              </a:rPr>
              <a:t> 접속</a:t>
            </a:r>
            <a:r>
              <a:rPr lang="en-US" altLang="ko-KR" sz="1800">
                <a:latin typeface="+mn-ea"/>
                <a:cs typeface="굴림"/>
              </a:rPr>
              <a:t> f5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-&gt;</a:t>
            </a:r>
            <a:r>
              <a:rPr lang="ko-KR" altLang="en-US" sz="1800">
                <a:latin typeface="+mn-ea"/>
                <a:cs typeface="굴림"/>
              </a:rPr>
              <a:t> 최신 게시글 확인</a:t>
            </a:r>
            <a:endParaRPr lang="ko-KR" altLang="en-US" sz="1800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1800">
              <a:latin typeface="+mn-ea"/>
              <a:cs typeface="굴림"/>
            </a:endParaRPr>
          </a:p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시나리오</a:t>
            </a: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2(</a:t>
            </a: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영상에 포함</a:t>
            </a: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20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앱 실행하여 동기화 버튼 </a:t>
            </a:r>
            <a:r>
              <a:rPr lang="en-US" altLang="ko-KR">
                <a:latin typeface="+mn-ea"/>
                <a:cs typeface="굴림"/>
              </a:rPr>
              <a:t>-&gt;</a:t>
            </a:r>
            <a:r>
              <a:rPr lang="ko-KR" altLang="en-US">
                <a:latin typeface="+mn-ea"/>
                <a:cs typeface="굴림"/>
              </a:rPr>
              <a:t> 서버 이미지 목록 </a:t>
            </a:r>
            <a:r>
              <a:rPr lang="en-US" altLang="ko-KR">
                <a:latin typeface="+mn-ea"/>
                <a:cs typeface="굴림"/>
              </a:rPr>
              <a:t>API</a:t>
            </a:r>
            <a:r>
              <a:rPr lang="ko-KR" altLang="en-US">
                <a:latin typeface="+mn-ea"/>
                <a:cs typeface="굴림"/>
              </a:rPr>
              <a:t> 호출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>
                <a:latin typeface="+mn-ea"/>
                <a:cs typeface="굴림"/>
              </a:rPr>
              <a:t>RecyclerView</a:t>
            </a:r>
            <a:r>
              <a:rPr lang="ko-KR" altLang="en-US">
                <a:latin typeface="+mn-ea"/>
                <a:cs typeface="굴림"/>
              </a:rPr>
              <a:t>에 이미지 리스트 표시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사용자가 특정 이미지 터치시 상세 페이지에서 이미지 정보 수정</a:t>
            </a:r>
            <a:r>
              <a:rPr lang="en-US" altLang="ko-KR">
                <a:latin typeface="+mn-ea"/>
                <a:cs typeface="굴림"/>
              </a:rPr>
              <a:t>/</a:t>
            </a:r>
            <a:r>
              <a:rPr lang="ko-KR" altLang="en-US">
                <a:latin typeface="+mn-ea"/>
                <a:cs typeface="굴림"/>
              </a:rPr>
              <a:t>삭제  가능</a:t>
            </a:r>
            <a:endParaRPr lang="ko-KR" altLang="en-US">
              <a:latin typeface="+mn-ea"/>
              <a:cs typeface="굴림"/>
            </a:endParaRPr>
          </a:p>
          <a:p>
            <a:pPr marL="12065" lvl="0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endParaRPr lang="ko-KR" altLang="en-US">
              <a:latin typeface="+mn-ea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 lvl="0">
              <a:spcBef>
                <a:spcPts val="104"/>
              </a:spcBef>
              <a:defRPr/>
            </a:pPr>
            <a:r>
              <a:rPr lang="ko-KR" altLang="en-US" sz="2000"/>
              <a:t>개발과정의 이슈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237508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중간 프로젝트할때</a:t>
            </a: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..</a:t>
            </a:r>
            <a:endParaRPr lang="en-US" altLang="ko-KR" sz="20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Android Studio</a:t>
            </a:r>
            <a:r>
              <a:rPr lang="ko-KR" altLang="en-US" sz="1800">
                <a:latin typeface="+mn-ea"/>
                <a:cs typeface="굴림"/>
              </a:rPr>
              <a:t>는 잘 깔렸는데 </a:t>
            </a:r>
            <a:r>
              <a:rPr lang="en-US" altLang="ko-KR" sz="1800">
                <a:latin typeface="+mn-ea"/>
                <a:cs typeface="굴림"/>
              </a:rPr>
              <a:t>build/app</a:t>
            </a:r>
            <a:r>
              <a:rPr lang="ko-KR" altLang="en-US" sz="1800">
                <a:latin typeface="+mn-ea"/>
                <a:cs typeface="굴림"/>
              </a:rPr>
              <a:t> 이 안되고 계속 오류가 생겼다</a:t>
            </a:r>
            <a:r>
              <a:rPr lang="en-US" altLang="ko-KR" sz="1800">
                <a:latin typeface="+mn-ea"/>
                <a:cs typeface="굴림"/>
              </a:rPr>
              <a:t>.</a:t>
            </a:r>
            <a:endParaRPr lang="en-US" altLang="ko-KR" sz="1800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virtual device </a:t>
            </a:r>
            <a:r>
              <a:rPr lang="ko-KR" altLang="en-US" sz="1800">
                <a:latin typeface="+mn-ea"/>
                <a:cs typeface="굴림"/>
              </a:rPr>
              <a:t>자체가 그 어느것도 작용하지 않아서 무한 시도 끝에 그냥 핸드폰 </a:t>
            </a:r>
            <a:r>
              <a:rPr lang="en-US" altLang="ko-KR" sz="1800">
                <a:latin typeface="+mn-ea"/>
                <a:cs typeface="굴림"/>
              </a:rPr>
              <a:t>usb-c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type</a:t>
            </a:r>
            <a:r>
              <a:rPr lang="ko-KR" altLang="en-US" sz="1800">
                <a:latin typeface="+mn-ea"/>
                <a:cs typeface="굴림"/>
              </a:rPr>
              <a:t> 연결로 실제 핸드폰 환경에서 </a:t>
            </a:r>
            <a:r>
              <a:rPr lang="en-US" altLang="ko-KR" sz="1800">
                <a:latin typeface="+mn-ea"/>
                <a:cs typeface="굴림"/>
              </a:rPr>
              <a:t>app</a:t>
            </a:r>
            <a:r>
              <a:rPr lang="ko-KR" altLang="en-US" sz="1800">
                <a:latin typeface="+mn-ea"/>
                <a:cs typeface="굴림"/>
              </a:rPr>
              <a:t>을 실행하여 진행해보았다</a:t>
            </a:r>
            <a:r>
              <a:rPr lang="en-US" altLang="ko-KR" sz="1800">
                <a:latin typeface="+mn-ea"/>
                <a:cs typeface="굴림"/>
              </a:rPr>
              <a:t>.</a:t>
            </a:r>
            <a:endParaRPr lang="en-US" altLang="ko-KR" sz="1800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그래서 중간 개발이 늦어졌습니다 죄송합니다</a:t>
            </a:r>
            <a:r>
              <a:rPr lang="en-US" altLang="ko-KR" sz="1800">
                <a:latin typeface="+mn-ea"/>
                <a:cs typeface="굴림"/>
              </a:rPr>
              <a:t>.</a:t>
            </a:r>
            <a:endParaRPr lang="en-US" altLang="ko-KR" sz="1800">
              <a:latin typeface="+mn-ea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화면 녹화 중 2025-12-17 011905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>
                  <p14:trim st="0" end="10331"/>
                </p14:media>
              </p:ext>
            </p:ext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1143000"/>
            <a:ext cx="9906000" cy="529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46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 lvl="0">
              <a:spcBef>
                <a:spcPts val="104"/>
              </a:spcBef>
              <a:defRPr/>
            </a:pPr>
            <a:r>
              <a:rPr lang="ko-KR" altLang="en-US" sz="2000"/>
              <a:t>데모</a:t>
            </a:r>
            <a:r>
              <a:rPr lang="en-US" altLang="ko-KR" sz="2000" i="1">
                <a:solidFill>
                  <a:srgbClr val="ff0000"/>
                </a:solidFill>
              </a:rPr>
              <a:t>(</a:t>
            </a:r>
            <a:r>
              <a:rPr lang="ko-KR" altLang="en-US" sz="2000" i="1">
                <a:solidFill>
                  <a:srgbClr val="ff0000"/>
                </a:solidFill>
              </a:rPr>
              <a:t>구동 동영상</a:t>
            </a:r>
            <a:r>
              <a:rPr lang="en-US" altLang="ko-KR" sz="2000" i="1">
                <a:solidFill>
                  <a:srgbClr val="ff0000"/>
                </a:solidFill>
              </a:rPr>
              <a:t>,</a:t>
            </a:r>
            <a:r>
              <a:rPr lang="ko-KR" altLang="en-US" sz="2000" i="1">
                <a:solidFill>
                  <a:srgbClr val="ff0000"/>
                </a:solidFill>
              </a:rPr>
              <a:t> </a:t>
            </a:r>
            <a:r>
              <a:rPr lang="en-US" altLang="ko-KR" sz="2000" i="1">
                <a:solidFill>
                  <a:srgbClr val="ff0000"/>
                </a:solidFill>
              </a:rPr>
              <a:t>mp4</a:t>
            </a:r>
            <a:r>
              <a:rPr lang="ko-KR" altLang="en-US" sz="2000" i="1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>
                <a:solidFill>
                  <a:srgbClr val="ff0000"/>
                </a:solidFill>
              </a:rPr>
              <a:t>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데모 동영상</a:t>
            </a:r>
            <a:endParaRPr sz="2000">
              <a:latin typeface="+mn-ea"/>
              <a:cs typeface="맑은 고딕"/>
            </a:endParaRPr>
          </a:p>
        </p:txBody>
      </p:sp>
      <p:pic>
        <p:nvPicPr>
          <p:cNvPr id="6" name="화면 녹화 중 2025-12-17 012128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1143000"/>
            <a:ext cx="9906000" cy="5241925"/>
          </a:xfrm>
          <a:prstGeom prst="rect">
            <a:avLst/>
          </a:prstGeom>
        </p:spPr>
      </p:pic>
      <p:pic>
        <p:nvPicPr>
          <p:cNvPr id="7" name="화면 녹화 중 2025-12-17 014851.mp4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8113144" y="152400"/>
            <a:ext cx="1792856" cy="22098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67800" y="762000"/>
            <a:ext cx="228600" cy="114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2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311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6"/>
            <a:ext cx="8080375" cy="4199659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기대 효과</a:t>
            </a:r>
            <a:endParaRPr lang="ko-KR" altLang="en-US" sz="20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YOLO, Django, Android, LLM</a:t>
            </a:r>
            <a:r>
              <a:rPr lang="ko-KR" altLang="en-US" sz="1800">
                <a:latin typeface="+mn-ea"/>
                <a:cs typeface="굴림"/>
              </a:rPr>
              <a:t>을 결합한 융합형 서비스 설계</a:t>
            </a:r>
            <a:endParaRPr lang="ko-KR" altLang="en-US" sz="1800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Edge-Server-Client</a:t>
            </a:r>
            <a:r>
              <a:rPr lang="ko-KR" altLang="en-US" sz="1800">
                <a:latin typeface="+mn-ea"/>
                <a:cs typeface="굴림"/>
              </a:rPr>
              <a:t> 전체 흐름을 </a:t>
            </a:r>
            <a:r>
              <a:rPr lang="en-US" altLang="ko-KR" sz="1800">
                <a:latin typeface="+mn-ea"/>
                <a:cs typeface="굴림"/>
              </a:rPr>
              <a:t>REST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API</a:t>
            </a:r>
            <a:r>
              <a:rPr lang="ko-KR" altLang="en-US" sz="1800">
                <a:latin typeface="+mn-ea"/>
                <a:cs typeface="굴림"/>
              </a:rPr>
              <a:t>로 통합해 자동 감지</a:t>
            </a:r>
            <a:r>
              <a:rPr lang="en-US" altLang="ko-KR" sz="1800">
                <a:latin typeface="+mn-ea"/>
                <a:cs typeface="굴림"/>
              </a:rPr>
              <a:t>-&gt;</a:t>
            </a:r>
            <a:r>
              <a:rPr lang="ko-KR" altLang="en-US" sz="1800">
                <a:latin typeface="+mn-ea"/>
                <a:cs typeface="굴림"/>
              </a:rPr>
              <a:t>자동 업로드</a:t>
            </a:r>
            <a:r>
              <a:rPr lang="en-US" altLang="ko-KR" sz="1800">
                <a:latin typeface="+mn-ea"/>
                <a:cs typeface="굴림"/>
              </a:rPr>
              <a:t>-&gt;</a:t>
            </a:r>
            <a:r>
              <a:rPr lang="ko-KR" altLang="en-US" sz="1800">
                <a:latin typeface="+mn-ea"/>
                <a:cs typeface="굴림"/>
              </a:rPr>
              <a:t>모바일 확인 형태 경험</a:t>
            </a:r>
            <a:endParaRPr lang="ko-KR" altLang="en-US" sz="1800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활용 분야 다양</a:t>
            </a:r>
            <a:r>
              <a:rPr lang="en-US" altLang="ko-KR" sz="1800">
                <a:latin typeface="+mn-ea"/>
                <a:cs typeface="굴림"/>
              </a:rPr>
              <a:t>(</a:t>
            </a:r>
            <a:r>
              <a:rPr lang="ko-KR" altLang="en-US" sz="1800">
                <a:latin typeface="+mn-ea"/>
                <a:cs typeface="굴림"/>
              </a:rPr>
              <a:t>스마트 홈 보안</a:t>
            </a:r>
            <a:r>
              <a:rPr lang="en-US" altLang="ko-KR" sz="1800">
                <a:latin typeface="+mn-ea"/>
                <a:cs typeface="굴림"/>
              </a:rPr>
              <a:t>,</a:t>
            </a:r>
            <a:r>
              <a:rPr lang="ko-KR" altLang="en-US" sz="1800">
                <a:latin typeface="+mn-ea"/>
                <a:cs typeface="굴림"/>
              </a:rPr>
              <a:t> 반려동물 모니터링 등 자동 감지 분야</a:t>
            </a:r>
            <a:r>
              <a:rPr lang="en-US" altLang="ko-KR" sz="1800">
                <a:latin typeface="+mn-ea"/>
                <a:cs typeface="굴림"/>
              </a:rPr>
              <a:t>)</a:t>
            </a:r>
            <a:endParaRPr lang="en-US" altLang="ko-KR" sz="1800">
              <a:latin typeface="+mn-ea"/>
              <a:cs typeface="굴림"/>
            </a:endParaRPr>
          </a:p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결론</a:t>
            </a:r>
            <a:endParaRPr lang="ko-KR" altLang="en-US" sz="20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>
                <a:latin typeface="+mn-ea"/>
                <a:cs typeface="굴림"/>
              </a:rPr>
              <a:t>Yolov5</a:t>
            </a:r>
            <a:r>
              <a:rPr lang="ko-KR" altLang="en-US">
                <a:latin typeface="+mn-ea"/>
                <a:cs typeface="굴림"/>
              </a:rPr>
              <a:t> 기반 객체 감지와 </a:t>
            </a:r>
            <a:r>
              <a:rPr lang="en-US" altLang="ko-KR">
                <a:latin typeface="+mn-ea"/>
                <a:cs typeface="굴림"/>
              </a:rPr>
              <a:t>changeDetection</a:t>
            </a:r>
            <a:r>
              <a:rPr lang="ko-KR" altLang="en-US">
                <a:latin typeface="+mn-ea"/>
                <a:cs typeface="굴림"/>
              </a:rPr>
              <a:t>을 통해 의미 있는 이벤트만 선별하여 서버에 자동 게시하고 </a:t>
            </a:r>
            <a:r>
              <a:rPr lang="en-US" altLang="ko-KR">
                <a:latin typeface="+mn-ea"/>
                <a:cs typeface="굴림"/>
              </a:rPr>
              <a:t>Android</a:t>
            </a:r>
            <a:r>
              <a:rPr lang="ko-KR" altLang="en-US">
                <a:latin typeface="+mn-ea"/>
                <a:cs typeface="굴림"/>
              </a:rPr>
              <a:t> 앱</a:t>
            </a:r>
            <a:r>
              <a:rPr lang="en-US" altLang="ko-KR">
                <a:latin typeface="+mn-ea"/>
                <a:cs typeface="굴림"/>
              </a:rPr>
              <a:t>/Django</a:t>
            </a:r>
            <a:r>
              <a:rPr lang="ko-KR" altLang="en-US">
                <a:latin typeface="+mn-ea"/>
                <a:cs typeface="굴림"/>
              </a:rPr>
              <a:t> </a:t>
            </a:r>
            <a:r>
              <a:rPr lang="en-US" altLang="ko-KR">
                <a:latin typeface="+mn-ea"/>
                <a:cs typeface="굴림"/>
              </a:rPr>
              <a:t>Server</a:t>
            </a:r>
            <a:r>
              <a:rPr lang="ko-KR" altLang="en-US">
                <a:latin typeface="+mn-ea"/>
                <a:cs typeface="굴림"/>
              </a:rPr>
              <a:t>에서 목록</a:t>
            </a:r>
            <a:r>
              <a:rPr lang="en-US" altLang="ko-KR">
                <a:latin typeface="+mn-ea"/>
                <a:cs typeface="굴림"/>
              </a:rPr>
              <a:t>/</a:t>
            </a:r>
            <a:r>
              <a:rPr lang="ko-KR" altLang="en-US">
                <a:latin typeface="+mn-ea"/>
                <a:cs typeface="굴림"/>
              </a:rPr>
              <a:t>상세로 확인하는 자동화 이미지 블로그 시스템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실제 서비스 수준의 모니터링</a:t>
            </a:r>
            <a:r>
              <a:rPr lang="en-US" altLang="ko-KR">
                <a:latin typeface="+mn-ea"/>
                <a:cs typeface="굴림"/>
              </a:rPr>
              <a:t>/</a:t>
            </a:r>
            <a:r>
              <a:rPr lang="ko-KR" altLang="en-US">
                <a:latin typeface="+mn-ea"/>
                <a:cs typeface="굴림"/>
              </a:rPr>
              <a:t>기록 자동화 형태로 확장 가능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>
                <a:latin typeface="+mn-ea"/>
                <a:cs typeface="굴림"/>
              </a:rPr>
              <a:t>LLM</a:t>
            </a:r>
            <a:r>
              <a:rPr lang="ko-KR" altLang="en-US">
                <a:latin typeface="+mn-ea"/>
                <a:cs typeface="굴림"/>
              </a:rPr>
              <a:t> 설명 생성으로 이미지 자동 설명하여 이해를 도움</a:t>
            </a:r>
            <a:endParaRPr lang="ko-KR" altLang="en-US">
              <a:latin typeface="+mn-ea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084983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서비스 </a:t>
            </a: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URL :  </a:t>
            </a:r>
            <a:r>
              <a:rPr lang="en-US" altLang="ko-KR" sz="2000" i="1" spc="-5">
                <a:solidFill>
                  <a:srgbClr val="ff0000"/>
                </a:solidFill>
                <a:latin typeface="+mn-ea"/>
                <a:cs typeface="맑은 고딕"/>
              </a:rPr>
              <a:t>http://wjdwngml1001.pythonanywhere.com</a:t>
            </a:r>
            <a:endParaRPr lang="en-US" altLang="ko-KR" sz="20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소스코드 </a:t>
            </a: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git </a:t>
            </a: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주소 </a:t>
            </a: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: </a:t>
            </a:r>
            <a:r>
              <a:rPr lang="en-US" altLang="ko-KR" sz="2000" i="1" spc="-5">
                <a:solidFill>
                  <a:srgbClr val="ff0000"/>
                </a:solidFill>
                <a:latin typeface="+mn-ea"/>
                <a:cs typeface="맑은 고딕"/>
              </a:rPr>
              <a:t>https://github.com/wjdwngml1001/final</a:t>
            </a:r>
            <a:endParaRPr lang="en-US" altLang="ko-KR" sz="20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i="1">
                <a:solidFill>
                  <a:srgbClr val="ff0000"/>
                </a:solidFill>
                <a:latin typeface="+mn-ea"/>
                <a:cs typeface="굴림"/>
              </a:rPr>
              <a:t>폴더 형식 </a:t>
            </a:r>
            <a:endParaRPr lang="en-US" altLang="ko-KR" i="1">
              <a:solidFill>
                <a:srgbClr val="ff0000"/>
              </a:solidFill>
              <a:latin typeface="+mn-ea"/>
              <a:cs typeface="굴림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/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kumimoji="1" lang="en-US" altLang="ko-Kore-KR"/>
                <a:t>Root</a:t>
              </a:r>
              <a:endParaRPr kumimoji="1" lang="ko-Kore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kumimoji="1" lang="en-US" altLang="ko-KR"/>
                <a:t>yolov5</a:t>
              </a:r>
              <a:endParaRPr kumimoji="1" lang="en-US" altLang="ko-KR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kumimoji="1" lang="en-US" altLang="ko-KR"/>
                <a:t>PhotoBlogServer</a:t>
              </a:r>
              <a:endParaRPr kumimoji="1" lang="en-US" altLang="ko-KR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kumimoji="1" lang="en-US" altLang="ko-KR"/>
                <a:t>PhotoViewer</a:t>
              </a:r>
              <a:endParaRPr kumimoji="1" lang="en-US" altLang="ko-KR"/>
            </a:p>
          </p:txBody>
        </p:sp>
        <p:cxnSp>
          <p:nvCxnSpPr>
            <p:cNvPr id="10" name="직선 연결선[R] 9"/>
            <p:cNvCxnSpPr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/>
            <p:cNvCxnSpPr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/>
            <p:cNvCxnSpPr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/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kumimoji="1" lang="en-US" altLang="ko-Kore-KR">
                  <a:solidFill>
                    <a:schemeClr val="bg1"/>
                  </a:solidFill>
                </a:rPr>
                <a:t>YOLO</a:t>
              </a:r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/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kumimoji="1" lang="en-US" altLang="ko-Kore-KR">
                  <a:solidFill>
                    <a:schemeClr val="bg1"/>
                  </a:solidFill>
                </a:rPr>
                <a:t>Django</a:t>
              </a:r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/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kumimoji="1" lang="en-US" altLang="ko-Kore-KR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1800" spc="-5">
                <a:solidFill>
                  <a:srgbClr val="ffffff"/>
                </a:solidFill>
                <a:latin typeface="Times New Roman"/>
                <a:cs typeface="Times New Roman"/>
              </a:rPr>
              <a:t>FinalTerm.</a:t>
            </a:r>
            <a:r>
              <a:rPr lang="ko-KR" altLang="en-US" sz="1800" spc="-5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>
                <a:solidFill>
                  <a:srgbClr val="ffffff"/>
                </a:solidFill>
                <a:latin typeface="Times New Roman"/>
                <a:cs typeface="Times New Roman"/>
              </a:rPr>
              <a:t>_</a:t>
            </a:r>
            <a:r>
              <a:rPr lang="ko-KR" altLang="en-US" sz="1800" spc="-5">
                <a:solidFill>
                  <a:srgbClr val="ffffff"/>
                </a:solidFill>
                <a:latin typeface="Times New Roman"/>
                <a:cs typeface="Times New Roman"/>
              </a:rPr>
              <a:t>정주희</a:t>
            </a:r>
            <a:r>
              <a:rPr lang="en-US" altLang="ko-KR" sz="1800" spc="-5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en-US" altLang="ko-KR" spc="-5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700" lvl="0">
              <a:spcBef>
                <a:spcPts val="100"/>
              </a:spcBef>
              <a:defRPr/>
            </a:pPr>
            <a:r>
              <a:rPr lang="en-US" altLang="ko-KR" sz="1800" spc="-5">
                <a:solidFill>
                  <a:srgbClr val="ffffff"/>
                </a:solidFill>
                <a:latin typeface="Times New Roman"/>
                <a:cs typeface="Times New Roman"/>
              </a:rPr>
              <a:t>url.txt </a:t>
            </a:r>
            <a:endParaRPr lang="ko-KR" altLang="en-US" sz="180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5AF7C-5A98-242D-DB01-7C8B35B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31D6F-1A75-37D5-AD9C-77A50F1EF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45C8DEC8-D18A-68DD-CD36-BF39CE9D8F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Intruder 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ADB011-F4B9-BB74-494C-4666C7E714D8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D70550-21B4-3E41-19BF-039B07FE8DCC}"/>
              </a:ext>
            </a:extLst>
          </p:cNvPr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RTSP</a:t>
            </a:r>
            <a:endParaRPr kumimoji="1" lang="ko-Kore-KR" altLang="en-US" sz="1200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1AC4C0C-D37A-9B30-37F3-932EFFED3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AB7DE51-8636-F122-B35E-DF97F1590E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796987-A85F-E381-8EB8-DE0569E371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6151BF-7ED6-0715-36B9-4A83291C87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875683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스마트 이미지 블로그 자동화 서비스</a:t>
            </a:r>
            <a:endParaRPr lang="en-US" altLang="ko-KR" sz="20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>
                <a:latin typeface="+mn-ea"/>
                <a:cs typeface="굴림"/>
              </a:rPr>
              <a:t>YOLOv5</a:t>
            </a:r>
            <a:r>
              <a:rPr lang="ko-KR" altLang="en-US">
                <a:latin typeface="+mn-ea"/>
                <a:cs typeface="굴림"/>
              </a:rPr>
              <a:t> 객체 감지를 기반으로 사람을 감지할 때 자동으로 포토 블로그 게시 기능 구현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블로그 서버를 통한 이미지 저장</a:t>
            </a:r>
            <a:r>
              <a:rPr lang="en-US" altLang="ko-KR">
                <a:latin typeface="+mn-ea"/>
                <a:cs typeface="굴림"/>
              </a:rPr>
              <a:t>,</a:t>
            </a:r>
            <a:r>
              <a:rPr lang="ko-KR" altLang="en-US">
                <a:latin typeface="+mn-ea"/>
                <a:cs typeface="굴림"/>
              </a:rPr>
              <a:t> 관리</a:t>
            </a:r>
            <a:r>
              <a:rPr lang="en-US" altLang="ko-KR">
                <a:latin typeface="+mn-ea"/>
                <a:cs typeface="굴림"/>
              </a:rPr>
              <a:t>,</a:t>
            </a:r>
            <a:r>
              <a:rPr lang="ko-KR" altLang="en-US">
                <a:latin typeface="+mn-ea"/>
                <a:cs typeface="굴림"/>
              </a:rPr>
              <a:t> 제공 기능 확장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>
                <a:latin typeface="+mn-ea"/>
                <a:cs typeface="굴림"/>
              </a:rPr>
              <a:t>Android </a:t>
            </a:r>
            <a:r>
              <a:rPr lang="ko-KR" altLang="en-US">
                <a:latin typeface="+mn-ea"/>
                <a:cs typeface="굴림"/>
              </a:rPr>
              <a:t>앱에서 실시간 이미지 목록 조회</a:t>
            </a:r>
            <a:r>
              <a:rPr lang="en-US" altLang="ko-KR">
                <a:latin typeface="+mn-ea"/>
                <a:cs typeface="굴림"/>
              </a:rPr>
              <a:t>,</a:t>
            </a:r>
            <a:r>
              <a:rPr lang="ko-KR" altLang="en-US">
                <a:latin typeface="+mn-ea"/>
                <a:cs typeface="굴림"/>
              </a:rPr>
              <a:t> 상세 보기 가능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>
                <a:latin typeface="+mn-ea"/>
                <a:cs typeface="굴림"/>
              </a:rPr>
              <a:t>LLM(GPT</a:t>
            </a:r>
            <a:r>
              <a:rPr lang="ko-KR" altLang="en-US">
                <a:latin typeface="+mn-ea"/>
                <a:cs typeface="굴림"/>
              </a:rPr>
              <a:t> 등</a:t>
            </a:r>
            <a:r>
              <a:rPr lang="en-US" altLang="ko-KR">
                <a:latin typeface="+mn-ea"/>
                <a:cs typeface="굴림"/>
              </a:rPr>
              <a:t>)</a:t>
            </a:r>
            <a:r>
              <a:rPr lang="ko-KR" altLang="en-US">
                <a:latin typeface="+mn-ea"/>
                <a:cs typeface="굴림"/>
              </a:rPr>
              <a:t>기반 자동 설명 생성 기능을 추가하여 지능형 블로그 구성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>
                <a:latin typeface="+mn-ea"/>
                <a:cs typeface="굴림"/>
              </a:rPr>
              <a:t>Edge-Server-Client</a:t>
            </a:r>
            <a:r>
              <a:rPr lang="ko-KR" altLang="en-US">
                <a:latin typeface="+mn-ea"/>
                <a:cs typeface="굴림"/>
              </a:rPr>
              <a:t> 전체 아키텍처를 </a:t>
            </a:r>
            <a:r>
              <a:rPr lang="en-US" altLang="ko-KR">
                <a:latin typeface="+mn-ea"/>
                <a:cs typeface="굴림"/>
              </a:rPr>
              <a:t>RESTful API</a:t>
            </a:r>
            <a:r>
              <a:rPr lang="ko-KR" altLang="en-US">
                <a:latin typeface="+mn-ea"/>
                <a:cs typeface="굴림"/>
              </a:rPr>
              <a:t>로 통합</a:t>
            </a:r>
            <a:endParaRPr sz="1800">
              <a:latin typeface="+mn-ea"/>
              <a:cs typeface="굴림"/>
            </a:endParaRP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628158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실시간 객체 감지 자동 게시 서비스의 수요 증가</a:t>
            </a:r>
            <a:endParaRPr lang="ko-KR" altLang="en-US" sz="20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2000">
                <a:latin typeface="+mn-ea"/>
                <a:cs typeface="굴림"/>
              </a:rPr>
              <a:t>감시·모니터링·일상 기록 등 다양한 분야에서 자동 이미지 업로드가 필요함</a:t>
            </a:r>
            <a:endParaRPr lang="en-US" altLang="ko-KR" sz="2000">
              <a:latin typeface="+mn-ea"/>
              <a:cs typeface="굴림"/>
            </a:endParaRPr>
          </a:p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실시간 객체 감지 자동 게시 서비스의 수요 증가</a:t>
            </a:r>
            <a:endParaRPr lang="ko-KR" altLang="en-US" sz="20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2000">
                <a:latin typeface="+mn-ea"/>
                <a:cs typeface="굴림"/>
              </a:rPr>
              <a:t>PythonAnywhere 서버를 중심으로 Edge–Client 간 통신 실습의 완성도 향상.</a:t>
            </a:r>
            <a:endParaRPr lang="en-US" altLang="ko-KR" sz="2000">
              <a:latin typeface="+mn-ea"/>
              <a:cs typeface="굴림"/>
            </a:endParaRPr>
          </a:p>
          <a:p>
            <a:pPr marL="299085" lvl="0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AI</a:t>
            </a: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 기술 활용 능력 검증</a:t>
            </a:r>
            <a:endParaRPr lang="ko-KR" altLang="en-US" sz="20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2000">
                <a:latin typeface="+mn-ea"/>
                <a:cs typeface="굴림"/>
              </a:rPr>
              <a:t>YOLO(Computer Vision),</a:t>
            </a:r>
            <a:r>
              <a:rPr lang="ko-KR" altLang="en-US" sz="2000">
                <a:latin typeface="+mn-ea"/>
                <a:cs typeface="굴림"/>
              </a:rPr>
              <a:t> </a:t>
            </a:r>
            <a:r>
              <a:rPr lang="en-US" altLang="ko-KR" sz="2000">
                <a:latin typeface="+mn-ea"/>
                <a:cs typeface="굴림"/>
              </a:rPr>
              <a:t>Django(Web/REST API),</a:t>
            </a:r>
            <a:r>
              <a:rPr lang="ko-KR" altLang="en-US" sz="2000">
                <a:latin typeface="+mn-ea"/>
                <a:cs typeface="굴림"/>
              </a:rPr>
              <a:t> </a:t>
            </a:r>
            <a:r>
              <a:rPr lang="en-US" altLang="ko-KR" sz="2000">
                <a:latin typeface="+mn-ea"/>
                <a:cs typeface="굴림"/>
              </a:rPr>
              <a:t>Android(Native Client),</a:t>
            </a:r>
            <a:r>
              <a:rPr lang="ko-KR" altLang="en-US" sz="2000">
                <a:latin typeface="+mn-ea"/>
                <a:cs typeface="굴림"/>
              </a:rPr>
              <a:t> </a:t>
            </a:r>
            <a:r>
              <a:rPr lang="en-US" altLang="ko-KR" sz="2000">
                <a:latin typeface="+mn-ea"/>
                <a:cs typeface="굴림"/>
              </a:rPr>
              <a:t>LLM(Generative AI)를 결합하는 융합형 프로젝트로 학습 효과가 큼.</a:t>
            </a:r>
            <a:endParaRPr sz="1800">
              <a:latin typeface="+mn-ea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7200" y="1219200"/>
          <a:ext cx="89916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3962400"/>
                <a:gridCol w="457200"/>
                <a:gridCol w="457200"/>
                <a:gridCol w="3124200"/>
              </a:tblGrid>
              <a:tr h="0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000"/>
                        <a:t>시스템 구분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000"/>
                        <a:t>세부기능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000"/>
                        <a:t>구현 여부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000"/>
                        <a:t>대체 여부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000"/>
                        <a:t>소스 파일명 </a:t>
                      </a:r>
                      <a:endParaRPr lang="ko-KR" altLang="en-US" sz="1000"/>
                    </a:p>
                    <a:p>
                      <a:pPr lvl="0" algn="ctr" latinLnBrk="1">
                        <a:defRPr/>
                      </a:pP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함수 또는 </a:t>
                      </a:r>
                      <a:r>
                        <a:rPr lang="en-US" altLang="ko-KR" sz="1000"/>
                        <a:t>class</a:t>
                      </a:r>
                      <a:r>
                        <a:rPr lang="ko-KR" altLang="en-US" sz="1000"/>
                        <a:t>명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0">
                <a:tc rowSpan="5"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" altLang="ko-KR" sz="1000"/>
                        <a:t>1. Edge System(Python </a:t>
                      </a:r>
                      <a:r>
                        <a:rPr lang="ko-KR" altLang="en-US" sz="1000"/>
                        <a:t>기반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" altLang="ko-KR" sz="1000"/>
                        <a:t>1-1. YoloV5 pretrained model </a:t>
                      </a:r>
                      <a:r>
                        <a:rPr lang="ko-KR" altLang="en-US" sz="1000"/>
                        <a:t>사용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</a:t>
                      </a:r>
                      <a:r>
                        <a:rPr lang="en-US" altLang="ko-KR" sz="1000" b="1"/>
                        <a:t>)</a:t>
                      </a:r>
                      <a:endParaRPr lang="ko-KR" altLang="en-US" sz="1000" b="1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>
                        <a:solidFill>
                          <a:srgbClr val="ff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 i="1">
                        <a:solidFill>
                          <a:srgbClr val="ff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yolov5/detect.py -&gt; yolov5s.pt</a:t>
                      </a:r>
                      <a:r>
                        <a:rPr lang="ko-KR" altLang="en-US" sz="1000"/>
                        <a:t> 로드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" altLang="ko-KR" sz="1000"/>
                        <a:t>1-2. Ms coco </a:t>
                      </a:r>
                      <a:r>
                        <a:rPr lang="ko-KR" altLang="en-US" sz="1000"/>
                        <a:t>훈련데이터 기준 검출 객체 </a:t>
                      </a:r>
                      <a:r>
                        <a:rPr lang="en-US" altLang="ko-KR" sz="1000"/>
                        <a:t>(</a:t>
                      </a:r>
                      <a:r>
                        <a:rPr lang="en" altLang="ko-KR" sz="1000"/>
                        <a:t>Classes) : 80</a:t>
                      </a:r>
                      <a:r>
                        <a:rPr lang="ko-KR" altLang="en-US" sz="1000"/>
                        <a:t>가지 객체 검출 기능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 함</a:t>
                      </a:r>
                      <a:r>
                        <a:rPr lang="en-US" altLang="ko-KR" sz="1000" b="1"/>
                        <a:t>)</a:t>
                      </a:r>
                      <a:endParaRPr lang="ko-KR" altLang="en-US" sz="1000" b="1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yolov5/detect.py -&gt; yolov5/data/coco128.yaml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1-3. </a:t>
                      </a:r>
                      <a:r>
                        <a:rPr lang="ko-KR" altLang="en-US" sz="1000"/>
                        <a:t>한 종류의 객체를 동일한 객체로 가능한 </a:t>
                      </a:r>
                      <a:r>
                        <a:rPr lang="en" altLang="ko-KR" sz="1000"/>
                        <a:t>Change Detection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 함</a:t>
                      </a:r>
                      <a:r>
                        <a:rPr lang="en-US" altLang="ko-KR" sz="1000" b="1"/>
                        <a:t>)</a:t>
                      </a:r>
                      <a:endParaRPr lang="en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yolov5/changedetection.py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1-4. </a:t>
                      </a:r>
                      <a:r>
                        <a:rPr lang="ko-KR" altLang="en-US" sz="1000"/>
                        <a:t>게시를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사용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yolov5/changedetection.py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1-5. </a:t>
                      </a:r>
                      <a:r>
                        <a:rPr lang="ko-KR" altLang="en-US" sz="1000"/>
                        <a:t>기타 추가기능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더 있을 경우 아래 표 추가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yolov5/changedetection.py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0">
                <a:tc rowSpan="5"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" altLang="ko-KR" sz="1000"/>
                        <a:t>2. Service System(Python, Django </a:t>
                      </a:r>
                      <a:r>
                        <a:rPr lang="ko-KR" altLang="en-US" sz="1000"/>
                        <a:t>기반</a:t>
                      </a:r>
                      <a:r>
                        <a:rPr lang="en-US" altLang="ko-KR" sz="1000"/>
                        <a:t>, </a:t>
                      </a:r>
                      <a:r>
                        <a:rPr lang="en" altLang="ko-KR" sz="1000"/>
                        <a:t>Pythonanywhere </a:t>
                      </a:r>
                      <a:r>
                        <a:rPr lang="ko-KR" altLang="en-US" sz="1000"/>
                        <a:t>클라우드상 서비스 구동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일부 확장 기능 가능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2-1. </a:t>
                      </a:r>
                      <a:r>
                        <a:rPr lang="ko-KR" altLang="en-US" sz="1000"/>
                        <a:t>사용자 보안 기능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보안키를 이용한 로그인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어떤 것을 작성해야 할지 모르겠습니다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" altLang="ko-KR" sz="1000"/>
                        <a:t>2-2. Image Blog </a:t>
                      </a:r>
                      <a:r>
                        <a:rPr lang="ko-KR" altLang="en-US" sz="1000"/>
                        <a:t>및 관리 기능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일부 확장 기능 가능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PhotoBlogServer/blog/serializers.py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2-3. </a:t>
                      </a:r>
                      <a:r>
                        <a:rPr lang="ko-KR" altLang="en-US" sz="1000"/>
                        <a:t>게시를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제공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어떤 것을 작성해야 할지 모르겠습니다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" altLang="ko-KR" sz="1000"/>
                        <a:t>2-4. Image </a:t>
                      </a:r>
                      <a:r>
                        <a:rPr lang="ko-KR" altLang="en-US" sz="1000"/>
                        <a:t>목록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획득을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제공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신규 추가 필요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어떤 것을 작성해야 할지 모르겠습니다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2-5. </a:t>
                      </a:r>
                      <a:r>
                        <a:rPr lang="ko-KR" altLang="en-US" sz="1000"/>
                        <a:t>기타 추가 기능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더 있을 경우 아래 표 추가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어떤 것을 작성해야 할지 모르겠습니다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0">
                <a:tc rowSpan="4"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" altLang="ko-KR" sz="1000"/>
                        <a:t>3. Client System(Android, Native App, </a:t>
                      </a:r>
                      <a:r>
                        <a:rPr lang="ko-KR" altLang="en-US" sz="1000"/>
                        <a:t>개별 제안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" altLang="ko-KR" sz="1000"/>
                        <a:t>3.1. Image list view </a:t>
                      </a:r>
                      <a:r>
                        <a:rPr lang="ko-KR" altLang="en-US" sz="1000"/>
                        <a:t>기능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 기능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개별 제안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MainActivity.java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" altLang="ko-KR" sz="1000"/>
                        <a:t>3.2. Image </a:t>
                      </a:r>
                      <a:r>
                        <a:rPr lang="ko-KR" altLang="en-US" sz="1000"/>
                        <a:t>목록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획득을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사용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신규 추가 필요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어떤 것을 작성해야 할지 모르겠습니다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3.3. </a:t>
                      </a:r>
                      <a:r>
                        <a:rPr lang="ko-KR" altLang="en-US" sz="1000"/>
                        <a:t>공통기능 및 추가기능을 활용한 사용자 시나리오 및 </a:t>
                      </a:r>
                      <a:r>
                        <a:rPr lang="en" altLang="ko-KR" sz="1000"/>
                        <a:t>UI </a:t>
                      </a:r>
                      <a:r>
                        <a:rPr lang="ko-KR" altLang="en-US" sz="1000"/>
                        <a:t>제공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신규 추가 필요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MainActivity.java / DetailActivity .java</a:t>
                      </a:r>
                      <a:r>
                        <a:rPr lang="ko-KR" altLang="en-US" sz="1000"/>
                        <a:t> 등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3-4. </a:t>
                      </a:r>
                      <a:r>
                        <a:rPr lang="ko-KR" altLang="en-US" sz="1000"/>
                        <a:t>추가 기능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어떤 것을 작성해야 할지 모르겠습니다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371600"/>
          </a:xfrm>
        </p:spPr>
        <p:txBody>
          <a:bodyPr/>
          <a:lstStyle/>
          <a:p>
            <a:pPr marL="12065" lvl="0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1-1. YoloV5 pretrained model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사용</a:t>
            </a:r>
            <a:r>
              <a:rPr lang="en-US" altLang="ko-KR" sz="1400" b="1" spc="-5">
                <a:solidFill>
                  <a:srgbClr val="558ed5"/>
                </a:solidFill>
                <a:latin typeface="+mn-ea"/>
                <a:cs typeface="맑은 고딕"/>
              </a:rPr>
              <a:t> (</a:t>
            </a:r>
            <a:r>
              <a:rPr lang="ko-KR" altLang="en-US" sz="1400" b="1" spc="-5">
                <a:solidFill>
                  <a:srgbClr val="558ed5"/>
                </a:solidFill>
                <a:latin typeface="+mn-ea"/>
                <a:cs typeface="맑은 고딕"/>
              </a:rPr>
              <a:t>대체 가능 함</a:t>
            </a:r>
            <a:r>
              <a:rPr lang="en-US" altLang="ko-KR" sz="1400" b="1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 </a:t>
            </a:r>
            <a:endParaRPr lang="ko-KR" altLang="en-US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yolov5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의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pretained weight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사용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(yolov5s.pt)</a:t>
            </a: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실시간 카메라 입력에서 객체 검출 수행</a:t>
            </a: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lvl="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914400"/>
          </a:xfrm>
        </p:spPr>
        <p:txBody>
          <a:bodyPr/>
          <a:lstStyle/>
          <a:p>
            <a:pPr marL="12065" lvl="0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1-2. Ms coco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훈련데이터 기준 검출 객체 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Classes) : 80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가지 객체 검출 기능</a:t>
            </a:r>
            <a:r>
              <a:rPr lang="en-US" altLang="ko-KR" sz="1400" b="1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b="1" spc="-5">
                <a:solidFill>
                  <a:srgbClr val="558ed5"/>
                </a:solidFill>
                <a:latin typeface="+mn-ea"/>
                <a:cs typeface="맑은 고딕"/>
              </a:rPr>
              <a:t>대체 가능 함</a:t>
            </a:r>
            <a:r>
              <a:rPr lang="en-US" altLang="ko-KR" sz="1400" b="1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ko-KR" altLang="en-US" sz="1400" i="1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lvl="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COCO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데이터셋 기준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80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개 객체 클래스를 그대로 사용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1095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vl="0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1-3.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한 종류의 객체를 동일한 객체로 가능한 </a:t>
            </a:r>
            <a:r>
              <a:rPr lang="en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Change Detection</a:t>
            </a:r>
            <a:r>
              <a:rPr lang="en-US" altLang="ko-KR" sz="1400" b="1" kern="0" spc="-5">
                <a:solidFill>
                  <a:srgbClr val="558ed5"/>
                </a:solidFill>
                <a:latin typeface="+mn-ea"/>
                <a:cs typeface="맑은 고딕"/>
              </a:rPr>
              <a:t> (</a:t>
            </a:r>
            <a:r>
              <a:rPr lang="ko-KR" altLang="en-US" sz="1400" b="1" kern="0" spc="-5">
                <a:solidFill>
                  <a:srgbClr val="558ed5"/>
                </a:solidFill>
                <a:latin typeface="+mn-ea"/>
                <a:cs typeface="맑은 고딕"/>
              </a:rPr>
              <a:t>대체 가능 함</a:t>
            </a:r>
            <a:r>
              <a:rPr lang="en-US" altLang="ko-KR" sz="1400" b="1" kern="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 </a:t>
            </a:r>
            <a:endParaRPr lang="ko-KR" altLang="en-US" sz="1400" kern="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233680" lvl="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프레임별 검출 결과를 이전에 없던 객체 등장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(0-&gt;1) 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형태로 추적하여 새 이벤트일 때만 업로드</a:t>
            </a:r>
            <a:endParaRPr lang="en-US" altLang="ko-KR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lvl="0" latinLnBrk="0">
              <a:defRPr/>
            </a:pPr>
            <a:endParaRPr kumimoji="1" lang="ko-KR" altLang="en-US" sz="800" kern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1019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vl="0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1-4.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게시를 위한 </a:t>
            </a:r>
            <a:r>
              <a:rPr lang="en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HTTP Restfull API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사용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공통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12065" lvl="0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-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변화 감지시 이미지 캡쳐 및 이미지와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title/text/published_date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등을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Django 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서버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REST API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로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POST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lvl="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 kern="0">
              <a:latin typeface="+mn-ea"/>
              <a:cs typeface="굴림"/>
            </a:endParaRPr>
          </a:p>
          <a:p>
            <a:pPr lvl="0" latinLnBrk="0">
              <a:defRPr/>
            </a:pPr>
            <a:endParaRPr kumimoji="1" lang="ko-KR" altLang="en-US" sz="800" ker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3000" y="4811387"/>
            <a:ext cx="4724400" cy="827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0" y="5687374"/>
            <a:ext cx="4724400" cy="942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2000" y="2209800"/>
            <a:ext cx="2183875" cy="17195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905000" y="3048000"/>
            <a:ext cx="685800" cy="7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29557" y="2638315"/>
            <a:ext cx="666843" cy="7906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14600" y="5236206"/>
            <a:ext cx="2057400" cy="162179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657600" y="5867400"/>
            <a:ext cx="685800" cy="7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48314" y="2981262"/>
            <a:ext cx="133368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19175"/>
          </a:xfrm>
        </p:spPr>
        <p:txBody>
          <a:bodyPr/>
          <a:lstStyle/>
          <a:p>
            <a:pPr marL="12065" lvl="0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1-5.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기타 추가기능</a:t>
            </a: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12065" lvl="0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-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Chatgpt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로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yolov5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가 감지한 이미지 객체에 대해 설명 및 요약하여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text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에 저장하는 기능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lvl="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686" y="3429000"/>
            <a:ext cx="4533313" cy="27530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66800" y="5029200"/>
            <a:ext cx="990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400" y="2601587"/>
            <a:ext cx="4724400" cy="827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0" y="4648200"/>
            <a:ext cx="4077269" cy="162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871</ep:Words>
  <ep:PresentationFormat>A4 용지(210x297mm)</ep:PresentationFormat>
  <ep:Paragraphs>191</ep:Paragraphs>
  <ep:Slides>18</ep:Slides>
  <ep:Notes>0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- 3. Client System(Android, Java기반, 개별 제안)</vt:lpstr>
      <vt:lpstr>기능(부족한 설명 추가, 신규 또는 추가 기능 중심, 페이지 추가 가능)</vt:lpstr>
      <vt:lpstr>사용자 시나리오(Ui 구성)</vt:lpstr>
      <vt:lpstr>개발과정의 이슈</vt:lpstr>
      <vt:lpstr>데모(구동 동영상, mp4 동영상 파일을 추가 함)</vt:lpstr>
      <vt:lpstr>데모(구동 동영상, mp4 동영상 파일을 추가 함)</vt:lpstr>
      <vt:lpstr>기대효과 및 결론</vt:lpstr>
      <vt:lpstr>결과물의 목록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2020-06-08T19:34:44.000</dcterms:created>
  <dc:creator>안기옥</dc:creator>
  <cp:lastModifiedBy>정주희</cp:lastModifiedBy>
  <dcterms:modified xsi:type="dcterms:W3CDTF">2025-12-16T16:54:23.449</dcterms:modified>
  <cp:revision>89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